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34" r:id="rId6"/>
    <p:sldId id="300" r:id="rId7"/>
    <p:sldId id="335" r:id="rId8"/>
    <p:sldId id="301" r:id="rId9"/>
    <p:sldId id="302" r:id="rId10"/>
    <p:sldId id="303" r:id="rId11"/>
    <p:sldId id="306" r:id="rId12"/>
    <p:sldId id="304" r:id="rId13"/>
    <p:sldId id="307" r:id="rId14"/>
    <p:sldId id="308" r:id="rId15"/>
    <p:sldId id="309" r:id="rId16"/>
    <p:sldId id="331" r:id="rId17"/>
    <p:sldId id="310" r:id="rId18"/>
    <p:sldId id="332" r:id="rId19"/>
    <p:sldId id="311" r:id="rId20"/>
    <p:sldId id="333" r:id="rId21"/>
    <p:sldId id="312" r:id="rId22"/>
    <p:sldId id="313" r:id="rId23"/>
    <p:sldId id="317" r:id="rId24"/>
    <p:sldId id="318" r:id="rId25"/>
    <p:sldId id="314" r:id="rId26"/>
    <p:sldId id="315" r:id="rId27"/>
    <p:sldId id="316" r:id="rId28"/>
    <p:sldId id="320" r:id="rId29"/>
    <p:sldId id="347" r:id="rId30"/>
    <p:sldId id="336" r:id="rId31"/>
    <p:sldId id="337" r:id="rId32"/>
    <p:sldId id="338" r:id="rId33"/>
    <p:sldId id="339" r:id="rId34"/>
    <p:sldId id="340" r:id="rId35"/>
    <p:sldId id="321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CC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6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4BE1D723-8F53-4F53-90B0-1982A396982E}" type="datetime1">
              <a:rPr lang="en-US" smtClean="0"/>
              <a:pPr/>
              <a:t>8/21/2025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Big Data </a:t>
            </a:r>
            <a:b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Arjun Vankani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2E3525-B1CF-663B-3E8C-3C0121DC2FA6}"/>
              </a:ext>
            </a:extLst>
          </p:cNvPr>
          <p:cNvSpPr txBox="1"/>
          <p:nvPr/>
        </p:nvSpPr>
        <p:spPr>
          <a:xfrm>
            <a:off x="4296698" y="6141471"/>
            <a:ext cx="6174658" cy="6901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1800" dirty="0">
                <a:latin typeface="Times New Roman" panose="02020603050405020304" pitchFamily="18" charset="0"/>
                <a:ea typeface="Platypi Medium" pitchFamily="34" charset="-122"/>
                <a:cs typeface="Times New Roman" panose="02020603050405020304" pitchFamily="18" charset="0"/>
              </a:rPr>
              <a:t>Unlocking the Power of Big Data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0F04F-8AD7-C18F-8C2F-82D293234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Big Data File Types by Content Type</a:t>
            </a:r>
            <a:endParaRPr lang="en-IN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D252038-E2D9-21BF-9836-3DE4BE9D6FC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188152"/>
            <a:ext cx="8254824" cy="3600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1. Text Documents</a:t>
            </a: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Formats: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.txt, .csv, 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json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.xml, .pdf, .docx</a:t>
            </a: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Used in: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Logs, documents, emails, reports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2. Images</a:t>
            </a: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Formats: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.jpg, .jpeg, 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.bmp, .gif, .tiff</a:t>
            </a: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Used in: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Social media, surveillance, facial recognition, medical imaging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3. Videos</a:t>
            </a: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Formats: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.mp4, 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avi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.mov, 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mkv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flv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Used in: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Streaming services (YouTube, Netflix), security cameras, media analytics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4100" name="Picture 4" descr="Difference between. What is the difference between data and… | by ...">
            <a:extLst>
              <a:ext uri="{FF2B5EF4-FFF2-40B4-BE49-F238E27FC236}">
                <a16:creationId xmlns:a16="http://schemas.microsoft.com/office/drawing/2014/main" id="{A4BDC5BF-A08A-C3A6-DDB5-F8087C4A1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8485" y="1924173"/>
            <a:ext cx="4043515" cy="2264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2806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33253-A2C3-6FD3-02BA-6533718B7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Big Data File Types by Content Type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0F0F74A-5702-8990-1E7E-EF81B85ABA3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2126597"/>
            <a:ext cx="8003473" cy="372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4. Audio</a:t>
            </a:r>
          </a:p>
          <a:p>
            <a:pPr marL="475488" lvl="2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Formats: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.mp3, .wav, 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aac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flac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75488" lvl="2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Used in: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Voice assistants (Siri, Alexa), podcasts, call centers, speech analytics</a:t>
            </a: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5. Binary Files</a:t>
            </a:r>
          </a:p>
          <a:p>
            <a:pPr marL="475488" lvl="2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Formats: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.exe, .bin, 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475488" lvl="2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Used in: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System-level data, sensor feeds, compiled code</a:t>
            </a: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6. Sensor / IoT Data</a:t>
            </a:r>
          </a:p>
          <a:p>
            <a:pPr marL="475488" lvl="2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Formats: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Often in custom binary or .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json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formats</a:t>
            </a:r>
          </a:p>
          <a:p>
            <a:pPr marL="475488" lvl="2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Used in: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Smart homes, wearable devices, industrial monitoring</a:t>
            </a:r>
          </a:p>
          <a:p>
            <a:pPr marL="292608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0538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1154F-DAE7-FBF8-2827-554B89CE5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9AF16-AAD6-28FD-8114-9BB4CC802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Big Data Application Sectors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EDC92-3476-F34D-280D-12E67B4D9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b="1" dirty="0"/>
              <a:t>1. Social Media</a:t>
            </a:r>
          </a:p>
          <a:p>
            <a:r>
              <a:rPr lang="en-IN" b="1" dirty="0"/>
              <a:t>Platforms:</a:t>
            </a:r>
            <a:r>
              <a:rPr lang="en-IN" dirty="0"/>
              <a:t> Facebook, Instagram, Twitter, TikTok, Snap, LinkedIn</a:t>
            </a:r>
          </a:p>
          <a:p>
            <a:r>
              <a:rPr lang="en-IN" b="1" dirty="0"/>
              <a:t>Applications:</a:t>
            </a:r>
            <a:endParaRPr lang="en-IN" dirty="0"/>
          </a:p>
          <a:p>
            <a:pPr lvl="1"/>
            <a:r>
              <a:rPr lang="en-IN" sz="2000" dirty="0"/>
              <a:t>Personalized content feeds</a:t>
            </a:r>
          </a:p>
          <a:p>
            <a:pPr lvl="1"/>
            <a:r>
              <a:rPr lang="en-IN" sz="2000" dirty="0"/>
              <a:t>Trend analysis &amp; sentiment detection</a:t>
            </a:r>
          </a:p>
          <a:p>
            <a:pPr lvl="1"/>
            <a:r>
              <a:rPr lang="en-IN" sz="2000" dirty="0"/>
              <a:t>Ad targeting &amp; user engagement analysis</a:t>
            </a:r>
            <a:endParaRPr lang="en-IN" dirty="0"/>
          </a:p>
          <a:p>
            <a:endParaRPr lang="en-IN" dirty="0"/>
          </a:p>
        </p:txBody>
      </p:sp>
      <p:pic>
        <p:nvPicPr>
          <p:cNvPr id="13314" name="Picture 2" descr="5 must have Elements of an Online Business on Social Media | YTVIEWS.IN">
            <a:extLst>
              <a:ext uri="{FF2B5EF4-FFF2-40B4-BE49-F238E27FC236}">
                <a16:creationId xmlns:a16="http://schemas.microsoft.com/office/drawing/2014/main" id="{039D7BBA-0450-DE0A-901A-26F146A3D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0677" y="3097108"/>
            <a:ext cx="4960476" cy="3092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2036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94CB42-7B49-0AF3-1CA8-377FBD10B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88F80-AD99-5959-A4C7-5B72E9566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Big Data Application Sectors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D8269-DE9E-3933-1FF0-C017ECC5F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b="1" dirty="0"/>
              <a:t>2. E-Commerce</a:t>
            </a:r>
          </a:p>
          <a:p>
            <a:r>
              <a:rPr lang="en-IN" b="1" dirty="0"/>
              <a:t>Platforms:</a:t>
            </a:r>
            <a:r>
              <a:rPr lang="en-IN" dirty="0"/>
              <a:t> Amazon, Flipkart, Alibaba</a:t>
            </a:r>
          </a:p>
          <a:p>
            <a:r>
              <a:rPr lang="en-IN" b="1" dirty="0"/>
              <a:t>Applications:</a:t>
            </a:r>
            <a:endParaRPr lang="en-IN" dirty="0"/>
          </a:p>
          <a:p>
            <a:pPr lvl="1"/>
            <a:r>
              <a:rPr lang="en-IN" sz="2000" dirty="0"/>
              <a:t>Product recommendation engines</a:t>
            </a:r>
          </a:p>
          <a:p>
            <a:pPr lvl="1"/>
            <a:r>
              <a:rPr lang="en-IN" sz="2000" dirty="0"/>
              <a:t>Dynamic pricing strategies</a:t>
            </a:r>
          </a:p>
          <a:p>
            <a:pPr lvl="1"/>
            <a:r>
              <a:rPr lang="en-IN" sz="2000" dirty="0"/>
              <a:t>Inventory &amp; supply chain optimization</a:t>
            </a:r>
          </a:p>
        </p:txBody>
      </p:sp>
    </p:spTree>
    <p:extLst>
      <p:ext uri="{BB962C8B-B14F-4D97-AF65-F5344CB8AC3E}">
        <p14:creationId xmlns:p14="http://schemas.microsoft.com/office/powerpoint/2010/main" val="19924570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BA4D8-7231-8F1A-1305-3B4A1A29B8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493A9-CEA3-EDA9-1F8C-08EBED630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Big Data Application Sectors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37DC8-8BA7-7A87-8B6B-250929688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3. Banking &amp; Finance</a:t>
            </a:r>
          </a:p>
          <a:p>
            <a:r>
              <a:rPr lang="en-IN" b="1" dirty="0"/>
              <a:t>Organizations:</a:t>
            </a:r>
            <a:r>
              <a:rPr lang="en-IN" dirty="0"/>
              <a:t> HDFC, ICICI, JP Morgan, PayPal</a:t>
            </a:r>
          </a:p>
          <a:p>
            <a:r>
              <a:rPr lang="en-IN" b="1" dirty="0"/>
              <a:t>Applications:</a:t>
            </a:r>
            <a:endParaRPr lang="en-IN" dirty="0"/>
          </a:p>
          <a:p>
            <a:pPr lvl="1"/>
            <a:r>
              <a:rPr lang="en-IN" sz="2000" dirty="0"/>
              <a:t>Fraud detection &amp; risk management</a:t>
            </a:r>
          </a:p>
          <a:p>
            <a:pPr lvl="1"/>
            <a:r>
              <a:rPr lang="en-IN" sz="2000" dirty="0"/>
              <a:t>Real-time credit scoring</a:t>
            </a:r>
          </a:p>
          <a:p>
            <a:pPr lvl="1"/>
            <a:r>
              <a:rPr lang="en-IN" sz="2000" dirty="0"/>
              <a:t>Customer segmentation &amp; personalized offers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9072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5DDA8-2A05-D272-A611-DADE94C69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46A90-401D-CED4-3F7C-41D83813D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Big Data Application Sectors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3829F-4D90-9B59-3F99-BC292B7888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4. Healthcare</a:t>
            </a:r>
          </a:p>
          <a:p>
            <a:r>
              <a:rPr lang="en-GB" b="1" dirty="0"/>
              <a:t>Use Cases:</a:t>
            </a:r>
            <a:endParaRPr lang="en-GB" dirty="0"/>
          </a:p>
          <a:p>
            <a:pPr lvl="1"/>
            <a:r>
              <a:rPr lang="en-GB" sz="2000" dirty="0"/>
              <a:t>Predictive diagnostics &amp; patient monitoring</a:t>
            </a:r>
          </a:p>
          <a:p>
            <a:pPr lvl="1"/>
            <a:r>
              <a:rPr lang="en-GB" sz="2000" dirty="0"/>
              <a:t>Genomic data analysis</a:t>
            </a:r>
          </a:p>
          <a:p>
            <a:pPr lvl="1"/>
            <a:r>
              <a:rPr lang="en-GB" sz="2000" dirty="0"/>
              <a:t>Hospital resource management</a:t>
            </a:r>
          </a:p>
        </p:txBody>
      </p:sp>
    </p:spTree>
    <p:extLst>
      <p:ext uri="{BB962C8B-B14F-4D97-AF65-F5344CB8AC3E}">
        <p14:creationId xmlns:p14="http://schemas.microsoft.com/office/powerpoint/2010/main" val="40628044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223C4E-C5F4-3A1D-7ABD-705F3D0C2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F8794-EB61-44DB-DCAC-027390AB7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Big Data Application Sectors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1DFE1-A546-2894-219E-AD6034D8C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 5. Transportation &amp; Logistics</a:t>
            </a:r>
          </a:p>
          <a:p>
            <a:r>
              <a:rPr lang="en-GB" b="1" dirty="0"/>
              <a:t>Companies:</a:t>
            </a:r>
            <a:r>
              <a:rPr lang="en-GB" dirty="0"/>
              <a:t> Uber, FedEx, Indian Railways</a:t>
            </a:r>
          </a:p>
          <a:p>
            <a:r>
              <a:rPr lang="en-GB" b="1" dirty="0"/>
              <a:t>Applications:</a:t>
            </a:r>
            <a:endParaRPr lang="en-GB" dirty="0"/>
          </a:p>
          <a:p>
            <a:pPr lvl="1"/>
            <a:r>
              <a:rPr lang="en-GB" sz="2000" dirty="0"/>
              <a:t>Route optimization &amp; traffic prediction</a:t>
            </a:r>
          </a:p>
          <a:p>
            <a:pPr lvl="1"/>
            <a:r>
              <a:rPr lang="en-GB" sz="2000" dirty="0"/>
              <a:t>Real-time vehicle tracking</a:t>
            </a:r>
          </a:p>
          <a:p>
            <a:pPr lvl="1"/>
            <a:r>
              <a:rPr lang="en-GB" sz="2000" dirty="0"/>
              <a:t>Demand forecasting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9538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E9B27-B5DA-51F5-0732-F84704DD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Big Data Application Sectors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2A3E9-779B-3543-D710-65C478D8D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 6. Education</a:t>
            </a:r>
          </a:p>
          <a:p>
            <a:r>
              <a:rPr lang="en-IN" b="1" dirty="0"/>
              <a:t>Platforms:</a:t>
            </a:r>
            <a:r>
              <a:rPr lang="en-IN" dirty="0"/>
              <a:t> Coursera, edX, BYJU’S</a:t>
            </a:r>
          </a:p>
          <a:p>
            <a:r>
              <a:rPr lang="en-IN" b="1" dirty="0"/>
              <a:t>Applications:</a:t>
            </a:r>
            <a:endParaRPr lang="en-IN" dirty="0"/>
          </a:p>
          <a:p>
            <a:pPr lvl="1"/>
            <a:r>
              <a:rPr lang="en-IN" sz="2000" dirty="0"/>
              <a:t>Personalized learning paths</a:t>
            </a:r>
          </a:p>
          <a:p>
            <a:pPr lvl="1"/>
            <a:r>
              <a:rPr lang="en-IN" sz="2000" dirty="0"/>
              <a:t>Dropout prediction &amp; performance analytics</a:t>
            </a:r>
          </a:p>
          <a:p>
            <a:pPr lvl="1"/>
            <a:r>
              <a:rPr lang="en-IN" sz="2000" dirty="0"/>
              <a:t>Adaptive testing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60079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C3032-EABA-5657-B86E-E7BD6A555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800" dirty="0"/>
              <a:t>Evolution of data management from traditional databases to modern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A714F-0AD8-B081-CE05-A02FB9ECB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b="1" dirty="0"/>
              <a:t>1. Traditional Databases (1970s–2000s)</a:t>
            </a:r>
          </a:p>
          <a:p>
            <a:r>
              <a:rPr lang="en-IN" b="1" dirty="0"/>
              <a:t>Examples:</a:t>
            </a:r>
            <a:r>
              <a:rPr lang="en-IN" dirty="0"/>
              <a:t> Oracle, MySQL, PostgreSQL</a:t>
            </a:r>
          </a:p>
          <a:p>
            <a:r>
              <a:rPr lang="en-IN" b="1" dirty="0"/>
              <a:t>Type:</a:t>
            </a:r>
            <a:r>
              <a:rPr lang="en-IN" dirty="0"/>
              <a:t> Structured (Rows &amp; Columns)</a:t>
            </a:r>
          </a:p>
          <a:p>
            <a:r>
              <a:rPr lang="en-IN" b="1" dirty="0"/>
              <a:t>Key Features:</a:t>
            </a:r>
            <a:endParaRPr lang="en-IN" dirty="0"/>
          </a:p>
          <a:p>
            <a:pPr lvl="1"/>
            <a:r>
              <a:rPr lang="en-IN" dirty="0"/>
              <a:t>Relational models (RDBMS)</a:t>
            </a:r>
          </a:p>
          <a:p>
            <a:pPr lvl="1"/>
            <a:r>
              <a:rPr lang="en-IN" dirty="0"/>
              <a:t>SQL-based querying</a:t>
            </a:r>
          </a:p>
          <a:p>
            <a:pPr lvl="1"/>
            <a:r>
              <a:rPr lang="en-IN" dirty="0"/>
              <a:t>Centralized storage</a:t>
            </a:r>
          </a:p>
          <a:p>
            <a:r>
              <a:rPr lang="en-IN" b="1" dirty="0"/>
              <a:t>Limitations:</a:t>
            </a:r>
            <a:endParaRPr lang="en-IN" dirty="0"/>
          </a:p>
          <a:p>
            <a:pPr lvl="1"/>
            <a:r>
              <a:rPr lang="en-IN" dirty="0"/>
              <a:t>Poor scalability for big data</a:t>
            </a:r>
          </a:p>
          <a:p>
            <a:pPr lvl="1"/>
            <a:r>
              <a:rPr lang="en-IN" dirty="0"/>
              <a:t>Not suited for unstructured data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1650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81729-A393-AA67-019D-A51F3B4AB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728C8-35E9-FC91-B4CE-0A31BD634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800" dirty="0"/>
              <a:t>Evolution of data management from traditional databases to modern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0EB48-DE44-F253-AA0F-6C0749E75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b="1" dirty="0"/>
              <a:t>2. Data Warehousing &amp; BI Tools (2000s–2010s)</a:t>
            </a:r>
          </a:p>
          <a:p>
            <a:r>
              <a:rPr lang="en-IN" b="1" dirty="0"/>
              <a:t>Examples:</a:t>
            </a:r>
            <a:r>
              <a:rPr lang="en-IN" dirty="0"/>
              <a:t> Teradata, SAP BW, IBM DB2, Power BI</a:t>
            </a:r>
          </a:p>
          <a:p>
            <a:r>
              <a:rPr lang="en-IN" b="1" dirty="0"/>
              <a:t>Purpose:</a:t>
            </a:r>
            <a:r>
              <a:rPr lang="en-IN" dirty="0"/>
              <a:t> Historical data analysis, reporting</a:t>
            </a:r>
          </a:p>
          <a:p>
            <a:r>
              <a:rPr lang="en-IN" b="1" dirty="0"/>
              <a:t>Enhancements:</a:t>
            </a:r>
            <a:endParaRPr lang="en-IN" dirty="0"/>
          </a:p>
          <a:p>
            <a:pPr lvl="1"/>
            <a:r>
              <a:rPr lang="en-IN" dirty="0"/>
              <a:t>ETL processes (Extract, Transform, Load)</a:t>
            </a:r>
          </a:p>
          <a:p>
            <a:pPr lvl="1"/>
            <a:r>
              <a:rPr lang="en-IN" dirty="0"/>
              <a:t>OLAP (Online Analytical Processing)</a:t>
            </a:r>
          </a:p>
          <a:p>
            <a:r>
              <a:rPr lang="en-IN" b="1" dirty="0"/>
              <a:t>Limitations:</a:t>
            </a:r>
            <a:endParaRPr lang="en-IN" dirty="0"/>
          </a:p>
          <a:p>
            <a:pPr lvl="1"/>
            <a:r>
              <a:rPr lang="en-IN" dirty="0"/>
              <a:t>Batch processing only</a:t>
            </a:r>
          </a:p>
          <a:p>
            <a:pPr lvl="1"/>
            <a:r>
              <a:rPr lang="en-IN" dirty="0"/>
              <a:t>High infrastructure cost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10740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2B494-FBC8-69B8-8474-70EC719A7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to Big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A7A07-123F-2AF5-4186-E609DFB12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GB" sz="1800" b="1" dirty="0"/>
              <a:t>What is Data? </a:t>
            </a:r>
          </a:p>
          <a:p>
            <a:pPr lvl="1" algn="just"/>
            <a:r>
              <a:rPr lang="en-GB" dirty="0"/>
              <a:t>The quantities, characters, or symbols on which operations are performed by a computer, </a:t>
            </a:r>
          </a:p>
          <a:p>
            <a:pPr lvl="1" algn="just"/>
            <a:r>
              <a:rPr lang="en-GB" dirty="0"/>
              <a:t>which may be stored and transmitted in the form of electrical signals and recorded on magnetic, optical, or mechanical recording media.</a:t>
            </a:r>
          </a:p>
          <a:p>
            <a:pPr marL="201168" lvl="1" indent="0" algn="just">
              <a:buNone/>
            </a:pPr>
            <a:r>
              <a:rPr lang="en-IN" b="1" dirty="0"/>
              <a:t>What is Information? (Derived Information)</a:t>
            </a:r>
          </a:p>
          <a:p>
            <a:pPr lvl="1" algn="just"/>
            <a:r>
              <a:rPr lang="en-GB" dirty="0"/>
              <a:t>Big Data is also data but with a huge size. </a:t>
            </a:r>
          </a:p>
          <a:p>
            <a:pPr lvl="1" algn="just"/>
            <a:r>
              <a:rPr lang="en-GB" dirty="0"/>
              <a:t>Big Data is a term used to describe a collection of data that is huge in volume and yet growing exponentially with time. </a:t>
            </a:r>
          </a:p>
          <a:p>
            <a:pPr lvl="1" algn="just"/>
            <a:r>
              <a:rPr lang="en-GB" dirty="0"/>
              <a:t>In short, such data is so large and complex that none of the traditional data management tools are able to store it or process it efficiently. </a:t>
            </a:r>
          </a:p>
          <a:p>
            <a:pPr marL="201168" lvl="1" indent="0" algn="just">
              <a:buNone/>
            </a:pPr>
            <a:endParaRPr lang="en-GB" dirty="0"/>
          </a:p>
          <a:p>
            <a:pPr marL="201168" lvl="1" indent="0" algn="just">
              <a:buNone/>
            </a:pPr>
            <a:r>
              <a:rPr lang="en-GB" b="1" dirty="0"/>
              <a:t>“Extremely large data sets that may be analysed computationally to reveal patterns , trends and association, especially relating to human behaviour and interaction are known as Big Data.”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8832039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B10A51-E25B-8856-CDF0-14352EC25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25DC-E9B3-FF42-7010-275631276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800" dirty="0"/>
              <a:t>Evolution of data management from traditional databases to modern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CBE7E-B0E4-08F9-FCB5-09D910A49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b="1" dirty="0"/>
              <a:t>3. Big Data Ecosystem (2010s–Now)</a:t>
            </a:r>
          </a:p>
          <a:p>
            <a:r>
              <a:rPr lang="en-IN" b="1" dirty="0"/>
              <a:t>Examples:</a:t>
            </a:r>
            <a:r>
              <a:rPr lang="en-IN" dirty="0"/>
              <a:t> Hadoop, Spark, Hive, Kafka, NoSQL (MongoDB, Cassandra)</a:t>
            </a:r>
          </a:p>
          <a:p>
            <a:r>
              <a:rPr lang="en-IN" b="1" dirty="0"/>
              <a:t>Key Features:</a:t>
            </a:r>
            <a:endParaRPr lang="en-IN" dirty="0"/>
          </a:p>
          <a:p>
            <a:pPr lvl="1"/>
            <a:r>
              <a:rPr lang="en-IN" dirty="0"/>
              <a:t>Distributed processing</a:t>
            </a:r>
          </a:p>
          <a:p>
            <a:pPr lvl="1"/>
            <a:r>
              <a:rPr lang="en-IN" dirty="0"/>
              <a:t>Handles structured, semi-structured &amp; unstructured data</a:t>
            </a:r>
          </a:p>
          <a:p>
            <a:pPr lvl="1"/>
            <a:r>
              <a:rPr lang="en-IN" dirty="0"/>
              <a:t>Real-time and batch processing</a:t>
            </a:r>
          </a:p>
          <a:p>
            <a:r>
              <a:rPr lang="en-IN" b="1" dirty="0"/>
              <a:t>Benefits:</a:t>
            </a:r>
            <a:endParaRPr lang="en-IN" dirty="0"/>
          </a:p>
          <a:p>
            <a:pPr lvl="1"/>
            <a:r>
              <a:rPr lang="en-IN" dirty="0"/>
              <a:t>Scalable &amp; cost-effective</a:t>
            </a:r>
          </a:p>
          <a:p>
            <a:pPr lvl="1"/>
            <a:r>
              <a:rPr lang="en-IN" dirty="0"/>
              <a:t>Suited for huge volumes (Petabytes+)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24136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9FBC13-B59E-E23D-5E05-F0635C6935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672F0-C9A7-D7AE-8A40-41C7D7A8E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/>
              <a:t>Evolution of data management from traditional databases to modern solutions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97A7D-7D7C-A5F5-F261-2F413E06D7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87176"/>
            <a:ext cx="10058400" cy="3760891"/>
          </a:xfrm>
        </p:spPr>
        <p:txBody>
          <a:bodyPr>
            <a:normAutofit fontScale="92500" lnSpcReduction="10000"/>
          </a:bodyPr>
          <a:lstStyle/>
          <a:p>
            <a:r>
              <a:rPr lang="en-IN" b="1" dirty="0"/>
              <a:t>4. Cloud &amp; AI-Driven Modern Data Platforms (Now–Future)</a:t>
            </a:r>
          </a:p>
          <a:p>
            <a:r>
              <a:rPr lang="en-IN" b="1" dirty="0"/>
              <a:t>Examples:</a:t>
            </a:r>
            <a:r>
              <a:rPr lang="en-IN" dirty="0"/>
              <a:t> Google </a:t>
            </a:r>
            <a:r>
              <a:rPr lang="en-IN" dirty="0" err="1"/>
              <a:t>BigQuery</a:t>
            </a:r>
            <a:r>
              <a:rPr lang="en-IN" dirty="0"/>
              <a:t>, AWS Redshift, Azure Synapse, Databricks</a:t>
            </a:r>
          </a:p>
          <a:p>
            <a:r>
              <a:rPr lang="en-IN" b="1" dirty="0"/>
              <a:t>Trends:</a:t>
            </a:r>
            <a:endParaRPr lang="en-IN" dirty="0"/>
          </a:p>
          <a:p>
            <a:pPr lvl="1"/>
            <a:r>
              <a:rPr lang="en-IN" dirty="0"/>
              <a:t>Serverless &amp; cloud-native</a:t>
            </a:r>
          </a:p>
          <a:p>
            <a:pPr lvl="1"/>
            <a:r>
              <a:rPr lang="en-IN" dirty="0"/>
              <a:t>Real-time dashboards &amp; ML integration</a:t>
            </a:r>
          </a:p>
          <a:p>
            <a:pPr lvl="1"/>
            <a:r>
              <a:rPr lang="en-IN" dirty="0"/>
              <a:t>Data lakes &amp; </a:t>
            </a:r>
            <a:r>
              <a:rPr lang="en-IN" dirty="0" err="1"/>
              <a:t>lakehouses</a:t>
            </a:r>
            <a:endParaRPr lang="en-IN" dirty="0"/>
          </a:p>
          <a:p>
            <a:r>
              <a:rPr lang="en-IN" b="1" dirty="0"/>
              <a:t>Benefits:</a:t>
            </a:r>
            <a:endParaRPr lang="en-IN" dirty="0"/>
          </a:p>
          <a:p>
            <a:pPr lvl="1"/>
            <a:r>
              <a:rPr lang="en-IN" dirty="0"/>
              <a:t>On-demand scalability</a:t>
            </a:r>
          </a:p>
          <a:p>
            <a:pPr lvl="1"/>
            <a:r>
              <a:rPr lang="en-IN" dirty="0"/>
              <a:t>Integrated with AI/ML pipelines</a:t>
            </a:r>
          </a:p>
          <a:p>
            <a:pPr lvl="1"/>
            <a:r>
              <a:rPr lang="en-IN" dirty="0"/>
              <a:t>Lower maintenance with auto-scaling</a:t>
            </a:r>
          </a:p>
          <a:p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24C64EA-4F0B-5FD4-5776-6B94169DA6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026" y="5648067"/>
            <a:ext cx="1183797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rigid, centralized SQL systems to flexible, cloud-based,  AI-powered platforms—data management has evolved to meet the needs of Big Data,  real-time analytics, and intelligent automation.</a:t>
            </a:r>
            <a:endParaRPr lang="en-US" alt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566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FE5FB-4660-36BD-F237-6B9DB7E7A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68876-CCB9-C163-A8A1-2B0078678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Structuring Big Data: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17986-731C-6FA7-C9AA-727A8833E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1" dirty="0"/>
              <a:t>Types of Data</a:t>
            </a:r>
            <a:endParaRPr lang="en-IN" dirty="0"/>
          </a:p>
          <a:p>
            <a:r>
              <a:rPr lang="en-IN" b="1" dirty="0"/>
              <a:t>1. Structured Data (5-10%)</a:t>
            </a:r>
          </a:p>
          <a:p>
            <a:r>
              <a:rPr lang="en-IN" b="1" dirty="0"/>
              <a:t>2. Semi-Structured Data (5-10%)</a:t>
            </a:r>
          </a:p>
          <a:p>
            <a:r>
              <a:rPr lang="en-IN" b="1" dirty="0"/>
              <a:t>3. Unstructured Data ( 80-90%)</a:t>
            </a:r>
          </a:p>
          <a:p>
            <a:endParaRPr lang="en-IN" b="1" dirty="0"/>
          </a:p>
          <a:p>
            <a:endParaRPr lang="en-IN" b="1" dirty="0"/>
          </a:p>
          <a:p>
            <a:r>
              <a:rPr lang="en-GB" b="1" dirty="0"/>
              <a:t>Most of today’s data is unstructured</a:t>
            </a:r>
            <a:r>
              <a:rPr lang="en-GB" dirty="0"/>
              <a:t>, making tools like AI, NLP, and computer vision essential for unlocking its value.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29247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62B20-8FB4-729D-767F-A2A74B3D77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10B50-7B2E-3909-7E9D-416804B82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1. Structured Data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2542F-EC2D-9E74-0B39-2D5527368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Format:</a:t>
            </a:r>
            <a:r>
              <a:rPr lang="en-IN" dirty="0"/>
              <a:t> Tabular (Rows &amp; Columns)</a:t>
            </a:r>
          </a:p>
          <a:p>
            <a:r>
              <a:rPr lang="en-IN" b="1" dirty="0"/>
              <a:t>Storage:</a:t>
            </a:r>
            <a:r>
              <a:rPr lang="en-IN" dirty="0"/>
              <a:t> Relational Databases (RDBMS)</a:t>
            </a:r>
          </a:p>
          <a:p>
            <a:r>
              <a:rPr lang="en-IN" b="1" dirty="0"/>
              <a:t>Examples:</a:t>
            </a:r>
            <a:endParaRPr lang="en-IN" dirty="0"/>
          </a:p>
          <a:p>
            <a:pPr lvl="1"/>
            <a:r>
              <a:rPr lang="en-IN" dirty="0"/>
              <a:t>Customer records in SQL</a:t>
            </a:r>
          </a:p>
          <a:p>
            <a:pPr lvl="1"/>
            <a:r>
              <a:rPr lang="en-IN" dirty="0"/>
              <a:t>Excel spreadsheets</a:t>
            </a:r>
          </a:p>
          <a:p>
            <a:pPr lvl="1"/>
            <a:r>
              <a:rPr lang="en-IN" dirty="0"/>
              <a:t>Financial transactions</a:t>
            </a:r>
          </a:p>
          <a:p>
            <a:r>
              <a:rPr lang="en-IN" b="1" dirty="0"/>
              <a:t>Tools:</a:t>
            </a:r>
            <a:r>
              <a:rPr lang="en-IN" dirty="0"/>
              <a:t> MySQL, Oracle, PostgreSQL</a:t>
            </a:r>
          </a:p>
          <a:p>
            <a:r>
              <a:rPr lang="en-IN" b="1" dirty="0"/>
              <a:t>Easy to search, store, and </a:t>
            </a:r>
            <a:r>
              <a:rPr lang="en-IN" b="1" dirty="0" err="1"/>
              <a:t>analyze</a:t>
            </a:r>
            <a:r>
              <a:rPr lang="en-IN" b="1" dirty="0"/>
              <a:t> using SQL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71249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E533DA-0847-8B67-67AB-B9A647AAD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30D6B-D0D7-F247-A564-ED9593708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2. Semi-Structured Data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CE1C4-6C76-729D-F898-63564CC57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Format:</a:t>
            </a:r>
            <a:r>
              <a:rPr lang="en-IN" dirty="0"/>
              <a:t> Not in strict rows/columns but has tags or markers</a:t>
            </a:r>
          </a:p>
          <a:p>
            <a:r>
              <a:rPr lang="en-IN" b="1" dirty="0"/>
              <a:t>Storage:</a:t>
            </a:r>
            <a:r>
              <a:rPr lang="en-IN" dirty="0"/>
              <a:t> NoSQL databases, Data lakes</a:t>
            </a:r>
          </a:p>
          <a:p>
            <a:r>
              <a:rPr lang="en-IN" b="1" dirty="0"/>
              <a:t>Examples:</a:t>
            </a:r>
            <a:endParaRPr lang="en-IN" dirty="0"/>
          </a:p>
          <a:p>
            <a:pPr lvl="1"/>
            <a:r>
              <a:rPr lang="en-IN" dirty="0"/>
              <a:t>JSON, XML, YAML</a:t>
            </a:r>
          </a:p>
          <a:p>
            <a:pPr lvl="1"/>
            <a:r>
              <a:rPr lang="en-IN" dirty="0"/>
              <a:t>Email metadata (To, From, Date)</a:t>
            </a:r>
          </a:p>
          <a:p>
            <a:pPr lvl="1"/>
            <a:r>
              <a:rPr lang="en-IN" dirty="0"/>
              <a:t>Sensor data from IoT devices</a:t>
            </a:r>
          </a:p>
          <a:p>
            <a:r>
              <a:rPr lang="en-IN" b="1" dirty="0"/>
              <a:t>Tools:</a:t>
            </a:r>
            <a:r>
              <a:rPr lang="en-IN" dirty="0"/>
              <a:t> MongoDB, Apache Hive, Elasticsearch</a:t>
            </a:r>
          </a:p>
          <a:p>
            <a:r>
              <a:rPr lang="en-IN" b="1" dirty="0"/>
              <a:t>Flexible format, supports complex and nested structures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869173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E4A1D-A6D5-5FFD-D12B-5623480E8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3. Unstructured Data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2C876-D533-B07D-D2C2-C999C4DA2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Format:</a:t>
            </a:r>
            <a:r>
              <a:rPr lang="en-IN" dirty="0"/>
              <a:t> No predefined structure</a:t>
            </a:r>
          </a:p>
          <a:p>
            <a:r>
              <a:rPr lang="en-IN" b="1" dirty="0"/>
              <a:t>Storage:</a:t>
            </a:r>
            <a:r>
              <a:rPr lang="en-IN" dirty="0"/>
              <a:t> Data lakes, distributed file systems</a:t>
            </a:r>
          </a:p>
          <a:p>
            <a:r>
              <a:rPr lang="en-IN" b="1" dirty="0"/>
              <a:t>Examples:</a:t>
            </a:r>
            <a:endParaRPr lang="en-IN" dirty="0"/>
          </a:p>
          <a:p>
            <a:pPr lvl="1"/>
            <a:r>
              <a:rPr lang="en-IN" dirty="0"/>
              <a:t>Images, videos, audio files</a:t>
            </a:r>
          </a:p>
          <a:p>
            <a:pPr lvl="1"/>
            <a:r>
              <a:rPr lang="en-IN" dirty="0"/>
              <a:t>Social media posts, PDFs</a:t>
            </a:r>
          </a:p>
          <a:p>
            <a:pPr lvl="1"/>
            <a:r>
              <a:rPr lang="en-IN" dirty="0"/>
              <a:t>Surveillance footage, chat logs</a:t>
            </a:r>
          </a:p>
          <a:p>
            <a:r>
              <a:rPr lang="en-IN" b="1" dirty="0"/>
              <a:t>Tools:</a:t>
            </a:r>
            <a:r>
              <a:rPr lang="en-IN" dirty="0"/>
              <a:t> Hadoop, Spark, Amazon S3</a:t>
            </a:r>
          </a:p>
          <a:p>
            <a:r>
              <a:rPr lang="en-IN" b="1" dirty="0"/>
              <a:t>Requires advanced tools (AI/ML) for analysis and processing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73629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99772-4314-3838-B9B3-529F4793D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704FF-BCBF-938E-4F63-11D4D58ED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Big Data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A007D-B08C-1CCF-E6EC-8F4C5D7DF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1) </a:t>
            </a:r>
            <a:r>
              <a:rPr lang="en-GB" b="1" dirty="0"/>
              <a:t>Volume</a:t>
            </a:r>
            <a:r>
              <a:rPr lang="en-IN" dirty="0"/>
              <a:t> </a:t>
            </a:r>
          </a:p>
          <a:p>
            <a:r>
              <a:rPr lang="en-IN" dirty="0"/>
              <a:t>2) </a:t>
            </a:r>
            <a:r>
              <a:rPr lang="en-GB" b="1" dirty="0"/>
              <a:t>Variety</a:t>
            </a:r>
            <a:endParaRPr lang="en-IN" dirty="0"/>
          </a:p>
          <a:p>
            <a:r>
              <a:rPr lang="en-IN" dirty="0"/>
              <a:t>3) </a:t>
            </a:r>
            <a:r>
              <a:rPr lang="en-GB" b="1" dirty="0"/>
              <a:t>Veracity</a:t>
            </a:r>
            <a:endParaRPr lang="en-IN" b="1" dirty="0"/>
          </a:p>
          <a:p>
            <a:r>
              <a:rPr lang="en-IN" dirty="0"/>
              <a:t>4) </a:t>
            </a:r>
            <a:r>
              <a:rPr lang="en-IN" b="1" dirty="0"/>
              <a:t>Value</a:t>
            </a:r>
            <a:endParaRPr lang="en-IN" dirty="0"/>
          </a:p>
          <a:p>
            <a:r>
              <a:rPr lang="en-IN" dirty="0"/>
              <a:t>5) </a:t>
            </a:r>
            <a:r>
              <a:rPr lang="en-IN" b="1" dirty="0"/>
              <a:t>Velocity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6836668-BEF2-5E0F-9982-7FE974C15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6529" y="1995300"/>
            <a:ext cx="6205384" cy="413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2754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7CB18-2111-A643-8724-3333B3A96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1) </a:t>
            </a:r>
            <a:r>
              <a:rPr lang="en-GB" b="1" dirty="0"/>
              <a:t>Volume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81B6A-802C-8F52-5CA7-F930D8811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6444062" cy="3760891"/>
          </a:xfrm>
        </p:spPr>
        <p:txBody>
          <a:bodyPr/>
          <a:lstStyle/>
          <a:p>
            <a:pPr algn="just"/>
            <a:r>
              <a:rPr lang="en-GB" dirty="0"/>
              <a:t>The name Big Data itself is related to an enormous size. </a:t>
            </a:r>
          </a:p>
          <a:p>
            <a:pPr algn="just"/>
            <a:r>
              <a:rPr lang="en-GB" dirty="0"/>
              <a:t>Big Data is a vast ‘volume’ of data generated from many sources daily, such as </a:t>
            </a:r>
            <a:r>
              <a:rPr lang="en-GB" b="1" dirty="0"/>
              <a:t>business processes, machines, social media platforms, networks, human interactions, and many more. </a:t>
            </a:r>
          </a:p>
          <a:p>
            <a:pPr algn="just"/>
            <a:endParaRPr lang="en-IN" b="1" dirty="0"/>
          </a:p>
        </p:txBody>
      </p:sp>
      <p:pic>
        <p:nvPicPr>
          <p:cNvPr id="2050" name="Picture 2" descr="Volume Data Icon">
            <a:extLst>
              <a:ext uri="{FF2B5EF4-FFF2-40B4-BE49-F238E27FC236}">
                <a16:creationId xmlns:a16="http://schemas.microsoft.com/office/drawing/2014/main" id="{DE55AED9-515B-E12E-183A-6E089256D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9468" y="2108201"/>
            <a:ext cx="3291348" cy="329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3751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03C6DF-3D9F-82CE-8B6F-E087037191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C0440-DB3A-1CB2-337C-BC701B7EE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2) </a:t>
            </a:r>
            <a:r>
              <a:rPr lang="en-GB" b="1" dirty="0"/>
              <a:t>Variety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902CE-75D6-3BEE-F29D-0075D4DDB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883623" cy="3760891"/>
          </a:xfrm>
        </p:spPr>
        <p:txBody>
          <a:bodyPr/>
          <a:lstStyle/>
          <a:p>
            <a:pPr algn="just"/>
            <a:r>
              <a:rPr lang="en-GB" dirty="0"/>
              <a:t>Big Data can be </a:t>
            </a:r>
            <a:r>
              <a:rPr lang="en-GB" b="1" dirty="0"/>
              <a:t>structured, unstructured, and semi-structured </a:t>
            </a:r>
            <a:r>
              <a:rPr lang="en-GB" dirty="0"/>
              <a:t>that are being collected from different sources. </a:t>
            </a:r>
          </a:p>
          <a:p>
            <a:pPr algn="just"/>
            <a:r>
              <a:rPr lang="en-GB" dirty="0"/>
              <a:t>Data will only be collected from </a:t>
            </a:r>
            <a:r>
              <a:rPr lang="en-GB" b="1" dirty="0"/>
              <a:t>databases</a:t>
            </a:r>
            <a:r>
              <a:rPr lang="en-GB" dirty="0"/>
              <a:t> and sheets in the past, but these days the data will comes in array forms, that are </a:t>
            </a:r>
            <a:r>
              <a:rPr lang="en-GB" b="1" dirty="0"/>
              <a:t>PDFs, Emails, audios, SM posts, photos, videos, etc. </a:t>
            </a:r>
            <a:endParaRPr lang="en-IN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F81C19-F540-E257-5FB0-292E980D9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4295" y="2288457"/>
            <a:ext cx="2753526" cy="2753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433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21E903-EC1B-823D-1938-EB5B38B88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0237F-1587-0935-0B7E-3BCF97061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3) </a:t>
            </a:r>
            <a:r>
              <a:rPr lang="en-GB" b="1" dirty="0"/>
              <a:t>Veracity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EB353-28F5-7EEF-0B59-2BBCDFD5FC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7043830" cy="3760891"/>
          </a:xfrm>
        </p:spPr>
        <p:txBody>
          <a:bodyPr/>
          <a:lstStyle/>
          <a:p>
            <a:r>
              <a:rPr lang="en-GB" dirty="0"/>
              <a:t>Veracity means </a:t>
            </a:r>
            <a:r>
              <a:rPr lang="en-GB" b="1" dirty="0"/>
              <a:t>how much the data is reliable. </a:t>
            </a:r>
          </a:p>
          <a:p>
            <a:r>
              <a:rPr lang="en-GB" dirty="0"/>
              <a:t>It has many ways to </a:t>
            </a:r>
            <a:r>
              <a:rPr lang="en-GB" b="1" dirty="0"/>
              <a:t>filter or translate the data</a:t>
            </a:r>
            <a:r>
              <a:rPr lang="en-GB" dirty="0"/>
              <a:t>. </a:t>
            </a:r>
          </a:p>
          <a:p>
            <a:r>
              <a:rPr lang="en-GB" dirty="0"/>
              <a:t>Veracity is the process of being </a:t>
            </a:r>
            <a:r>
              <a:rPr lang="en-GB" b="1" dirty="0"/>
              <a:t>able to handle and manage data </a:t>
            </a:r>
            <a:r>
              <a:rPr lang="en-GB" dirty="0"/>
              <a:t>efficiently. </a:t>
            </a:r>
          </a:p>
          <a:p>
            <a:r>
              <a:rPr lang="en-GB" dirty="0"/>
              <a:t>Big Data is also essential in business development.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8017B0-1033-FF5E-5B69-A39E6A22A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8761" y="2108201"/>
            <a:ext cx="3205315" cy="3205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156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ts val="5550"/>
              </a:lnSpc>
            </a:pPr>
            <a:r>
              <a:rPr lang="en-US" sz="4800" dirty="0">
                <a:solidFill>
                  <a:srgbClr val="201B18"/>
                </a:solidFill>
                <a:ea typeface="Platypi Medium" pitchFamily="34" charset="-122"/>
              </a:rPr>
              <a:t>Unlocking the Power of Big Data</a:t>
            </a:r>
            <a:endParaRPr lang="en-US" sz="48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BE18E0-C91E-6EF6-140E-1867522C7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6286746" cy="3830483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GB" dirty="0"/>
              <a:t>Big Data </a:t>
            </a:r>
            <a:r>
              <a:rPr lang="en-GB" b="1" dirty="0"/>
              <a:t>transforms raw information into actionable insights, enabling smarter decisions and predictive capabilities.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GB" dirty="0"/>
              <a:t>By harnessing </a:t>
            </a:r>
            <a:r>
              <a:rPr lang="en-GB" b="1" dirty="0"/>
              <a:t>advanced analytics, organizations gain a competitive edge and drive innovation across industries</a:t>
            </a:r>
            <a:r>
              <a:rPr lang="en-GB" dirty="0"/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GB" dirty="0"/>
              <a:t>Big Data empowers organizations to </a:t>
            </a:r>
            <a:r>
              <a:rPr lang="en-GB" b="1" dirty="0"/>
              <a:t>understand patterns, optimize operations, and deliver personalized experiences at scale.</a:t>
            </a:r>
            <a:endParaRPr lang="en-IN" b="1" dirty="0"/>
          </a:p>
        </p:txBody>
      </p:sp>
      <p:pic>
        <p:nvPicPr>
          <p:cNvPr id="1026" name="Picture 2" descr="Premium Photo | Data server racks hub room with big data computer center">
            <a:extLst>
              <a:ext uri="{FF2B5EF4-FFF2-40B4-BE49-F238E27FC236}">
                <a16:creationId xmlns:a16="http://schemas.microsoft.com/office/drawing/2014/main" id="{54D0532B-6BCE-E066-0291-A1BFBFC752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5286" y="2108201"/>
            <a:ext cx="4329229" cy="3250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D77210-21D5-7F9E-97FF-1A313B82B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463FA-27F8-42F2-7365-2941C884D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4) </a:t>
            </a:r>
            <a:r>
              <a:rPr lang="en-IN" b="1" dirty="0"/>
              <a:t>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4D6BE-43AC-5076-C6D4-4681B998D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6532552" cy="3760891"/>
          </a:xfrm>
        </p:spPr>
        <p:txBody>
          <a:bodyPr/>
          <a:lstStyle/>
          <a:p>
            <a:r>
              <a:rPr lang="en-GB" dirty="0"/>
              <a:t>Value is an </a:t>
            </a:r>
            <a:r>
              <a:rPr lang="en-GB" b="1" dirty="0"/>
              <a:t>essential characteristic </a:t>
            </a:r>
            <a:r>
              <a:rPr lang="en-GB" dirty="0"/>
              <a:t>of big data. </a:t>
            </a:r>
          </a:p>
          <a:p>
            <a:r>
              <a:rPr lang="en-GB" dirty="0"/>
              <a:t>It is not the data that we process or store. </a:t>
            </a:r>
          </a:p>
          <a:p>
            <a:r>
              <a:rPr lang="en-GB" dirty="0"/>
              <a:t>It is valuable and reliable data that we </a:t>
            </a:r>
            <a:r>
              <a:rPr lang="en-GB" b="1" dirty="0"/>
              <a:t>store, process, and also analyse.</a:t>
            </a:r>
            <a:endParaRPr lang="en-IN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522427-1E94-088B-2FA9-B39350041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3875" y="1986116"/>
            <a:ext cx="3320845" cy="332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086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7D530F-9D63-F7E4-2A42-A250AC08D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1AA38-C45F-9721-8076-6B6E244A8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5) </a:t>
            </a:r>
            <a:r>
              <a:rPr lang="en-IN" b="1" dirty="0"/>
              <a:t>Velocity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CEC8E-BBF3-6ED2-3E70-5B3456C1B0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6768526" cy="3760891"/>
          </a:xfrm>
        </p:spPr>
        <p:txBody>
          <a:bodyPr>
            <a:normAutofit fontScale="92500" lnSpcReduction="10000"/>
          </a:bodyPr>
          <a:lstStyle/>
          <a:p>
            <a:pPr algn="just"/>
            <a:r>
              <a:rPr lang="en-IN" dirty="0"/>
              <a:t>V</a:t>
            </a:r>
            <a:r>
              <a:rPr lang="en-GB" dirty="0"/>
              <a:t>elocity plays an important role compared to others. </a:t>
            </a:r>
          </a:p>
          <a:p>
            <a:pPr algn="just"/>
            <a:r>
              <a:rPr lang="en-GB" dirty="0"/>
              <a:t>Velocity creates the </a:t>
            </a:r>
            <a:r>
              <a:rPr lang="en-GB" b="1" dirty="0"/>
              <a:t>speed by which the data is created in real-time</a:t>
            </a:r>
            <a:r>
              <a:rPr lang="en-GB" dirty="0"/>
              <a:t>. </a:t>
            </a:r>
          </a:p>
          <a:p>
            <a:pPr algn="just"/>
            <a:r>
              <a:rPr lang="en-GB" dirty="0"/>
              <a:t>It contains the linking of incoming data sets </a:t>
            </a:r>
            <a:r>
              <a:rPr lang="en-GB" b="1" dirty="0"/>
              <a:t>speeds, rate of change, and activity bursts. </a:t>
            </a:r>
          </a:p>
          <a:p>
            <a:pPr algn="just"/>
            <a:r>
              <a:rPr lang="en-GB" dirty="0"/>
              <a:t>The primary aspect of Big Data is to provide demanding data rapidly. </a:t>
            </a:r>
          </a:p>
          <a:p>
            <a:pPr algn="just"/>
            <a:r>
              <a:rPr lang="en-GB" dirty="0"/>
              <a:t>Big data velocity deals with the speed at </a:t>
            </a:r>
            <a:r>
              <a:rPr lang="en-GB" b="1" dirty="0"/>
              <a:t>the data flows from sources like application logs, business processes, networks, and social media sites, sensors, mobile devices, etc.</a:t>
            </a:r>
            <a:endParaRPr lang="en-IN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38A2AD-68B2-86FB-573E-E7758D0B9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0381" y="2456043"/>
            <a:ext cx="3065206" cy="306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6108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48DA8-80E9-5DC9-A913-1FD4D086C6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676FD-B7AE-D938-F349-9A3DE9D7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478482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0F594-C251-5620-449B-284F0ED30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t"/>
            <a:r>
              <a:rPr lang="en-IN" dirty="0"/>
              <a:t>Traditional Data Vs Big Data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8BC9E6E-9BDA-64F3-8F8C-B62B2EA1D9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2238025"/>
              </p:ext>
            </p:extLst>
          </p:nvPr>
        </p:nvGraphicFramePr>
        <p:xfrm>
          <a:off x="1224782" y="1990213"/>
          <a:ext cx="10058400" cy="433832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12661495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955535737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40979781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 fontAlgn="t" latinLnBrk="0">
                        <a:buNone/>
                      </a:pPr>
                      <a:r>
                        <a:rPr lang="en-IN" b="0" dirty="0">
                          <a:effectLst/>
                        </a:rPr>
                        <a:t>Feature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 latinLnBrk="0">
                        <a:buNone/>
                      </a:pPr>
                      <a:r>
                        <a:rPr lang="en-IN" b="0" dirty="0">
                          <a:effectLst/>
                        </a:rPr>
                        <a:t>Traditional Data</a:t>
                      </a:r>
                    </a:p>
                  </a:txBody>
                  <a:tcPr marL="60960" marR="60960" marT="60960" marB="60960"/>
                </a:tc>
                <a:tc>
                  <a:txBody>
                    <a:bodyPr/>
                    <a:lstStyle/>
                    <a:p>
                      <a:pPr algn="l" fontAlgn="t" latinLnBrk="0">
                        <a:buNone/>
                      </a:pPr>
                      <a:r>
                        <a:rPr lang="en-IN" b="0" dirty="0">
                          <a:effectLst/>
                        </a:rPr>
                        <a:t>Big Data</a:t>
                      </a:r>
                    </a:p>
                  </a:txBody>
                  <a:tcPr marL="60960" marR="60960" marT="60960" marB="60960"/>
                </a:tc>
                <a:extLst>
                  <a:ext uri="{0D108BD9-81ED-4DB2-BD59-A6C34878D82A}">
                    <a16:rowId xmlns:a16="http://schemas.microsoft.com/office/drawing/2014/main" val="2179189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Data Architecture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Centralized database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Distributed database</a:t>
                      </a:r>
                    </a:p>
                  </a:txBody>
                  <a:tcPr marL="60960" marR="60960" anchor="ctr"/>
                </a:tc>
                <a:extLst>
                  <a:ext uri="{0D108BD9-81ED-4DB2-BD59-A6C34878D82A}">
                    <a16:rowId xmlns:a16="http://schemas.microsoft.com/office/drawing/2014/main" val="31758171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Types of Data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Structured data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Unstructured and semi-structured data</a:t>
                      </a:r>
                    </a:p>
                  </a:txBody>
                  <a:tcPr marL="60960" marR="60960" anchor="ctr"/>
                </a:tc>
                <a:extLst>
                  <a:ext uri="{0D108BD9-81ED-4DB2-BD59-A6C34878D82A}">
                    <a16:rowId xmlns:a16="http://schemas.microsoft.com/office/drawing/2014/main" val="6327898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 dirty="0">
                          <a:effectLst/>
                        </a:rPr>
                        <a:t>Volume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Small (Gigabytes–Terabytes)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GB">
                          <a:effectLst/>
                        </a:rPr>
                        <a:t>Very Large (Petabytes and beyond)</a:t>
                      </a:r>
                    </a:p>
                  </a:txBody>
                  <a:tcPr marL="60960" marR="60960" anchor="ctr"/>
                </a:tc>
                <a:extLst>
                  <a:ext uri="{0D108BD9-81ED-4DB2-BD59-A6C34878D82A}">
                    <a16:rowId xmlns:a16="http://schemas.microsoft.com/office/drawing/2014/main" val="3552414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Data Schema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Fixed schema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Dynamic schema</a:t>
                      </a:r>
                    </a:p>
                  </a:txBody>
                  <a:tcPr marL="60960" marR="60960" anchor="ctr"/>
                </a:tc>
                <a:extLst>
                  <a:ext uri="{0D108BD9-81ED-4DB2-BD59-A6C34878D82A}">
                    <a16:rowId xmlns:a16="http://schemas.microsoft.com/office/drawing/2014/main" val="33872749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Data Relationship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Easily explored; strong relationships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GB">
                          <a:effectLst/>
                        </a:rPr>
                        <a:t>Relationships are harder to explore</a:t>
                      </a:r>
                    </a:p>
                  </a:txBody>
                  <a:tcPr marL="60960" marR="60960" anchor="ctr"/>
                </a:tc>
                <a:extLst>
                  <a:ext uri="{0D108BD9-81ED-4DB2-BD59-A6C34878D82A}">
                    <a16:rowId xmlns:a16="http://schemas.microsoft.com/office/drawing/2014/main" val="2146253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Scaling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GB">
                          <a:effectLst/>
                        </a:rPr>
                        <a:t>Vertical (scaling up with more powerful servers)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GB">
                          <a:effectLst/>
                        </a:rPr>
                        <a:t>Horizontal (distributed across multiple nodes)</a:t>
                      </a:r>
                    </a:p>
                  </a:txBody>
                  <a:tcPr marL="60960" marR="60960" anchor="ctr"/>
                </a:tc>
                <a:extLst>
                  <a:ext uri="{0D108BD9-81ED-4DB2-BD59-A6C34878D82A}">
                    <a16:rowId xmlns:a16="http://schemas.microsoft.com/office/drawing/2014/main" val="3105913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IN">
                          <a:effectLst/>
                        </a:rPr>
                        <a:t>Accuracy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GB">
                          <a:effectLst/>
                        </a:rPr>
                        <a:t>Generally less accurate with growth</a:t>
                      </a:r>
                    </a:p>
                  </a:txBody>
                  <a:tcPr marL="60960" marR="60960" anchor="ctr"/>
                </a:tc>
                <a:tc>
                  <a:txBody>
                    <a:bodyPr/>
                    <a:lstStyle/>
                    <a:p>
                      <a:pPr fontAlgn="base" latinLnBrk="0">
                        <a:buNone/>
                      </a:pPr>
                      <a:r>
                        <a:rPr lang="en-GB" dirty="0">
                          <a:effectLst/>
                        </a:rPr>
                        <a:t>Higher accuracy due to comprehensive analytics</a:t>
                      </a:r>
                    </a:p>
                  </a:txBody>
                  <a:tcPr marL="60960" marR="60960" anchor="ctr"/>
                </a:tc>
                <a:extLst>
                  <a:ext uri="{0D108BD9-81ED-4DB2-BD59-A6C34878D82A}">
                    <a16:rowId xmlns:a16="http://schemas.microsoft.com/office/drawing/2014/main" val="9419848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0425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451BB-A58A-804F-5F36-96A46640C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Companies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0F096-6072-7B31-2F23-D8C1768ED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Several major companies across industries handle </a:t>
            </a:r>
            <a:r>
              <a:rPr lang="en-GB" b="1" dirty="0"/>
              <a:t>massive volumes of Big Data</a:t>
            </a:r>
            <a:r>
              <a:rPr lang="en-GB" dirty="0"/>
              <a:t>, often measured in </a:t>
            </a:r>
            <a:r>
              <a:rPr lang="en-GB" b="1" dirty="0"/>
              <a:t>petabytes (PB)</a:t>
            </a:r>
            <a:r>
              <a:rPr lang="en-GB" dirty="0"/>
              <a:t> or </a:t>
            </a:r>
            <a:r>
              <a:rPr lang="en-GB" b="1" dirty="0"/>
              <a:t>exabytes (EB)</a:t>
            </a:r>
            <a:r>
              <a:rPr lang="en-GB" dirty="0"/>
              <a:t>. Here are a few notable examples:</a:t>
            </a:r>
          </a:p>
          <a:p>
            <a:endParaRPr lang="en-GB" dirty="0"/>
          </a:p>
          <a:p>
            <a:pPr marL="201168" lvl="1" indent="0">
              <a:buNone/>
            </a:pPr>
            <a:r>
              <a:rPr lang="en-IN" b="1" dirty="0"/>
              <a:t>1. Google</a:t>
            </a:r>
          </a:p>
          <a:p>
            <a:pPr lvl="1"/>
            <a:r>
              <a:rPr lang="en-IN" b="1" dirty="0"/>
              <a:t>Estimated Data Stored:</a:t>
            </a:r>
            <a:r>
              <a:rPr lang="en-IN" dirty="0"/>
              <a:t> Over </a:t>
            </a:r>
            <a:r>
              <a:rPr lang="en-IN" b="1" dirty="0"/>
              <a:t>10+ exabytes</a:t>
            </a:r>
            <a:endParaRPr lang="en-IN" dirty="0"/>
          </a:p>
          <a:p>
            <a:pPr lvl="1"/>
            <a:r>
              <a:rPr lang="en-IN" b="1" dirty="0"/>
              <a:t>Use Case:</a:t>
            </a:r>
            <a:r>
              <a:rPr lang="en-IN" dirty="0"/>
              <a:t> Search indexing, YouTube videos, Google Maps, Gmail, Ads personalization.</a:t>
            </a:r>
          </a:p>
          <a:p>
            <a:pPr lvl="1"/>
            <a:r>
              <a:rPr lang="en-IN" b="1" dirty="0"/>
              <a:t>Big Data Tools:</a:t>
            </a:r>
            <a:r>
              <a:rPr lang="en-IN" dirty="0"/>
              <a:t> Big Query, Dremel, MapReduce (original developer)</a:t>
            </a:r>
          </a:p>
          <a:p>
            <a:endParaRPr lang="en-IN" dirty="0"/>
          </a:p>
        </p:txBody>
      </p:sp>
      <p:pic>
        <p:nvPicPr>
          <p:cNvPr id="9220" name="Picture 4" descr="GCP(Google Cloud Platform) 자격증 종류와 학습 방법 - TwoGirl’s Awesome Blog">
            <a:extLst>
              <a:ext uri="{FF2B5EF4-FFF2-40B4-BE49-F238E27FC236}">
                <a16:creationId xmlns:a16="http://schemas.microsoft.com/office/drawing/2014/main" id="{F387B19B-CA28-B9D6-E08F-ECD167BFE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3389" y="-78658"/>
            <a:ext cx="4990418" cy="2807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3417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77247-6398-DA4B-A5FE-7E76EBD933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D337-F020-E421-E862-1ED2AA159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Companies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41E68-CBCA-7BCC-A120-E08896A5F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1800" b="1" dirty="0"/>
              <a:t> 2. Facebook (Meta)</a:t>
            </a:r>
          </a:p>
          <a:p>
            <a:pPr lvl="1"/>
            <a:r>
              <a:rPr lang="en-IN" b="1" dirty="0"/>
              <a:t>Estimated Data Generated Daily:</a:t>
            </a:r>
            <a:r>
              <a:rPr lang="en-IN" dirty="0"/>
              <a:t> ~</a:t>
            </a:r>
            <a:r>
              <a:rPr lang="en-IN" b="1" dirty="0"/>
              <a:t>4 petabytes/day</a:t>
            </a:r>
            <a:endParaRPr lang="en-IN" dirty="0"/>
          </a:p>
          <a:p>
            <a:pPr lvl="1"/>
            <a:r>
              <a:rPr lang="en-IN" b="1" dirty="0"/>
              <a:t>Use Case:</a:t>
            </a:r>
            <a:r>
              <a:rPr lang="en-IN" dirty="0"/>
              <a:t> Social interactions, ads targeting, image/video analysis, user </a:t>
            </a:r>
            <a:r>
              <a:rPr lang="en-IN" dirty="0" err="1"/>
              <a:t>behavior</a:t>
            </a:r>
            <a:r>
              <a:rPr lang="en-IN" dirty="0"/>
              <a:t>.</a:t>
            </a:r>
          </a:p>
          <a:p>
            <a:pPr lvl="1"/>
            <a:r>
              <a:rPr lang="en-IN" b="1" dirty="0"/>
              <a:t>Big Data Tools:</a:t>
            </a:r>
            <a:r>
              <a:rPr lang="en-IN" dirty="0"/>
              <a:t> Apache Hive, Presto, Scuba, </a:t>
            </a:r>
            <a:r>
              <a:rPr lang="en-IN" dirty="0" err="1"/>
              <a:t>RocksDB</a:t>
            </a:r>
            <a:endParaRPr lang="en-IN" b="1" dirty="0"/>
          </a:p>
          <a:p>
            <a:pPr marL="201168" lvl="1" indent="0">
              <a:buNone/>
            </a:pPr>
            <a:endParaRPr lang="en-IN" b="1" dirty="0"/>
          </a:p>
          <a:p>
            <a:pPr marL="201168" lvl="1" indent="0">
              <a:buNone/>
            </a:pPr>
            <a:r>
              <a:rPr lang="en-IN" b="1" dirty="0"/>
              <a:t>3. Amazon</a:t>
            </a:r>
          </a:p>
          <a:p>
            <a:pPr lvl="1"/>
            <a:r>
              <a:rPr lang="en-IN" b="1" dirty="0"/>
              <a:t>Estimated Data Size:</a:t>
            </a:r>
            <a:r>
              <a:rPr lang="en-IN" dirty="0"/>
              <a:t> Unknown, but AWS handles </a:t>
            </a:r>
            <a:r>
              <a:rPr lang="en-IN" b="1" dirty="0"/>
              <a:t>exabyte-scale</a:t>
            </a:r>
            <a:r>
              <a:rPr lang="en-IN" dirty="0"/>
              <a:t> workloads.</a:t>
            </a:r>
          </a:p>
          <a:p>
            <a:pPr lvl="1"/>
            <a:r>
              <a:rPr lang="en-IN" b="1" dirty="0"/>
              <a:t>Use Case:</a:t>
            </a:r>
            <a:r>
              <a:rPr lang="en-IN" dirty="0"/>
              <a:t> E-commerce analytics, customer </a:t>
            </a:r>
            <a:r>
              <a:rPr lang="en-IN" dirty="0" err="1"/>
              <a:t>behavior</a:t>
            </a:r>
            <a:r>
              <a:rPr lang="en-IN" dirty="0"/>
              <a:t>, Alexa, AWS services.</a:t>
            </a:r>
          </a:p>
          <a:p>
            <a:pPr lvl="1"/>
            <a:r>
              <a:rPr lang="en-IN" b="1" dirty="0"/>
              <a:t>Big Data Tools:</a:t>
            </a:r>
            <a:r>
              <a:rPr lang="en-IN" dirty="0"/>
              <a:t> Redshift, S3, EMR, DynamoDB</a:t>
            </a:r>
          </a:p>
          <a:p>
            <a:endParaRPr lang="en-IN" dirty="0"/>
          </a:p>
        </p:txBody>
      </p:sp>
      <p:pic>
        <p:nvPicPr>
          <p:cNvPr id="10242" name="Picture 2" descr="Facebook autorise des appels à la violence contre les envahisseurs russes">
            <a:extLst>
              <a:ext uri="{FF2B5EF4-FFF2-40B4-BE49-F238E27FC236}">
                <a16:creationId xmlns:a16="http://schemas.microsoft.com/office/drawing/2014/main" id="{4A81ADD1-E4BB-93A1-B671-3A84A676D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584" y="2108201"/>
            <a:ext cx="2418736" cy="161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An Introduction to AWS. Amazon Web Services(AWS) is a cloud… | by ...">
            <a:extLst>
              <a:ext uri="{FF2B5EF4-FFF2-40B4-BE49-F238E27FC236}">
                <a16:creationId xmlns:a16="http://schemas.microsoft.com/office/drawing/2014/main" id="{B8CF1834-4128-20FF-E617-54E1414DD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3608" y="3720691"/>
            <a:ext cx="2670687" cy="2003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8022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D9FB94-2F16-8485-8C65-8F9754A96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F1B0B-6255-CB7E-FB20-FDBBA6AD3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Companies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645C4-9681-5BA5-60D3-F5E5393CB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IN" b="1" dirty="0"/>
              <a:t>4. Netflix</a:t>
            </a:r>
          </a:p>
          <a:p>
            <a:pPr lvl="1"/>
            <a:r>
              <a:rPr lang="en-IN" b="1" dirty="0"/>
              <a:t>Estimated Data:</a:t>
            </a:r>
            <a:r>
              <a:rPr lang="en-IN" dirty="0"/>
              <a:t> ~</a:t>
            </a:r>
            <a:r>
              <a:rPr lang="en-IN" b="1" dirty="0"/>
              <a:t>60 petabytes+</a:t>
            </a:r>
            <a:endParaRPr lang="en-IN" dirty="0"/>
          </a:p>
          <a:p>
            <a:pPr lvl="1"/>
            <a:r>
              <a:rPr lang="en-IN" b="1" dirty="0"/>
              <a:t>Use Case:</a:t>
            </a:r>
            <a:r>
              <a:rPr lang="en-IN" dirty="0"/>
              <a:t> Content recommendations, streaming quality optimization, viewer analytics.</a:t>
            </a:r>
          </a:p>
          <a:p>
            <a:pPr lvl="1"/>
            <a:r>
              <a:rPr lang="en-IN" b="1" dirty="0"/>
              <a:t>Big Data Tools:</a:t>
            </a:r>
            <a:r>
              <a:rPr lang="en-IN" dirty="0"/>
              <a:t> Apache Spark, Presto, AWS S3, Kafka</a:t>
            </a:r>
          </a:p>
          <a:p>
            <a:pPr marL="201168" lvl="1" indent="0">
              <a:buNone/>
            </a:pPr>
            <a:endParaRPr lang="en-IN" dirty="0"/>
          </a:p>
          <a:p>
            <a:pPr marL="201168" lvl="1" indent="0">
              <a:buNone/>
            </a:pPr>
            <a:r>
              <a:rPr lang="en-GB" b="1" dirty="0"/>
              <a:t>5. Walmart</a:t>
            </a:r>
          </a:p>
          <a:p>
            <a:pPr lvl="1"/>
            <a:r>
              <a:rPr lang="en-GB" b="1" dirty="0"/>
              <a:t>Estimated Data:</a:t>
            </a:r>
            <a:r>
              <a:rPr lang="en-GB" dirty="0"/>
              <a:t> Over </a:t>
            </a:r>
            <a:r>
              <a:rPr lang="en-GB" b="1" dirty="0"/>
              <a:t>2.5 petabytes/hour</a:t>
            </a:r>
            <a:endParaRPr lang="en-GB" dirty="0"/>
          </a:p>
          <a:p>
            <a:pPr lvl="1"/>
            <a:r>
              <a:rPr lang="en-GB" b="1" dirty="0"/>
              <a:t>Use Case:</a:t>
            </a:r>
            <a:r>
              <a:rPr lang="en-GB" dirty="0"/>
              <a:t> Inventory management, customer purchases, pricing optimization.</a:t>
            </a:r>
          </a:p>
          <a:p>
            <a:pPr lvl="1"/>
            <a:r>
              <a:rPr lang="en-GB" b="1" dirty="0"/>
              <a:t>Big Data Tools:</a:t>
            </a:r>
            <a:r>
              <a:rPr lang="en-GB" dirty="0"/>
              <a:t> Hadoop, Spark, custom-built analytics engines</a:t>
            </a:r>
          </a:p>
          <a:p>
            <a:endParaRPr lang="en-IN" dirty="0"/>
          </a:p>
        </p:txBody>
      </p:sp>
      <p:pic>
        <p:nvPicPr>
          <p:cNvPr id="11266" name="Picture 2" descr="About Netflix - Homepage">
            <a:extLst>
              <a:ext uri="{FF2B5EF4-FFF2-40B4-BE49-F238E27FC236}">
                <a16:creationId xmlns:a16="http://schemas.microsoft.com/office/drawing/2014/main" id="{82C225B9-7413-0786-CCE5-ADDA42D20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3814" y="2359742"/>
            <a:ext cx="2208493" cy="1155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Walmart.">
            <a:extLst>
              <a:ext uri="{FF2B5EF4-FFF2-40B4-BE49-F238E27FC236}">
                <a16:creationId xmlns:a16="http://schemas.microsoft.com/office/drawing/2014/main" id="{4255CC9F-1D10-FF75-304A-706EE961E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3653" y="4070428"/>
            <a:ext cx="3129885" cy="205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460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7CE22-8776-5892-DE30-791ECE373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Instagram and Big Data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1BE8F-2ED5-8CBA-615C-414E0FDAB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b="1" dirty="0"/>
              <a:t>Estimated Data Size:</a:t>
            </a:r>
            <a:br>
              <a:rPr lang="en-GB" dirty="0"/>
            </a:br>
            <a:r>
              <a:rPr lang="en-GB" dirty="0"/>
              <a:t>Instagram stores </a:t>
            </a:r>
            <a:r>
              <a:rPr lang="en-GB" b="1" dirty="0"/>
              <a:t>over 100+ petabytes</a:t>
            </a:r>
            <a:r>
              <a:rPr lang="en-GB" dirty="0"/>
              <a:t> of data, growing daily.</a:t>
            </a:r>
          </a:p>
          <a:p>
            <a:r>
              <a:rPr lang="en-GB" b="1" dirty="0"/>
              <a:t>Data Generated:</a:t>
            </a:r>
            <a:endParaRPr lang="en-GB" dirty="0"/>
          </a:p>
          <a:p>
            <a:pPr lvl="1"/>
            <a:r>
              <a:rPr lang="en-GB" dirty="0"/>
              <a:t>Over </a:t>
            </a:r>
            <a:r>
              <a:rPr lang="en-GB" b="1" dirty="0"/>
              <a:t>95 million photos and videos</a:t>
            </a:r>
            <a:r>
              <a:rPr lang="en-GB" dirty="0"/>
              <a:t> uploaded </a:t>
            </a:r>
            <a:r>
              <a:rPr lang="en-GB" b="1" dirty="0"/>
              <a:t>every day</a:t>
            </a:r>
            <a:endParaRPr lang="en-GB" dirty="0"/>
          </a:p>
          <a:p>
            <a:pPr lvl="1"/>
            <a:r>
              <a:rPr lang="en-GB" dirty="0"/>
              <a:t>Billions of likes, comments, and interactions daily</a:t>
            </a:r>
          </a:p>
          <a:p>
            <a:r>
              <a:rPr lang="en-GB" b="1" dirty="0"/>
              <a:t>Big Data Use Cases:</a:t>
            </a:r>
            <a:endParaRPr lang="en-GB" dirty="0"/>
          </a:p>
          <a:p>
            <a:pPr lvl="1"/>
            <a:r>
              <a:rPr lang="en-GB" dirty="0"/>
              <a:t>Personalized content feed (Explore, Reels)</a:t>
            </a:r>
          </a:p>
          <a:p>
            <a:pPr lvl="1"/>
            <a:r>
              <a:rPr lang="en-GB" dirty="0"/>
              <a:t>Targeted advertisements</a:t>
            </a:r>
          </a:p>
          <a:p>
            <a:pPr lvl="1"/>
            <a:r>
              <a:rPr lang="en-GB" dirty="0"/>
              <a:t>Spam detection and content moderation</a:t>
            </a:r>
          </a:p>
          <a:p>
            <a:pPr lvl="1"/>
            <a:r>
              <a:rPr lang="en-GB" dirty="0"/>
              <a:t>Influencer analytics and engagement metrics</a:t>
            </a:r>
          </a:p>
          <a:p>
            <a:endParaRPr lang="en-IN" dirty="0"/>
          </a:p>
        </p:txBody>
      </p:sp>
      <p:pic>
        <p:nvPicPr>
          <p:cNvPr id="12290" name="Picture 2" descr="Instagram: The Ultimate Guide To Mastering The Social Media Platform">
            <a:extLst>
              <a:ext uri="{FF2B5EF4-FFF2-40B4-BE49-F238E27FC236}">
                <a16:creationId xmlns:a16="http://schemas.microsoft.com/office/drawing/2014/main" id="{8B4779C1-4202-D34D-1802-709737FE9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5515" y="1592825"/>
            <a:ext cx="2934929" cy="293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2699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41CC4D-D721-8172-6469-D9E4873DEC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E1B0B-0DC9-4832-A883-94CD8E4C5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Size Units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A9BB716-130E-84B8-943D-CF73905653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3323511"/>
              </p:ext>
            </p:extLst>
          </p:nvPr>
        </p:nvGraphicFramePr>
        <p:xfrm>
          <a:off x="1036320" y="1737360"/>
          <a:ext cx="9956145" cy="4558248"/>
        </p:xfrm>
        <a:graphic>
          <a:graphicData uri="http://schemas.openxmlformats.org/drawingml/2006/table">
            <a:tbl>
              <a:tblPr firstRow="1" firstCol="1" lastRow="1">
                <a:tableStyleId>{10A1B5D5-9B99-4C35-A422-299274C87663}</a:tableStyleId>
              </a:tblPr>
              <a:tblGrid>
                <a:gridCol w="3250545">
                  <a:extLst>
                    <a:ext uri="{9D8B030D-6E8A-4147-A177-3AD203B41FA5}">
                      <a16:colId xmlns:a16="http://schemas.microsoft.com/office/drawing/2014/main" val="574696632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021980929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1101963789"/>
                    </a:ext>
                  </a:extLst>
                </a:gridCol>
              </a:tblGrid>
              <a:tr h="3631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Size in 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Real-world Example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90069827"/>
                  </a:ext>
                </a:extLst>
              </a:tr>
              <a:tr h="6354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Byte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bits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 data type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6811476"/>
                  </a:ext>
                </a:extLst>
              </a:tr>
              <a:tr h="3631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KB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1,000 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short email without attachments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5908688"/>
                  </a:ext>
                </a:extLst>
              </a:tr>
              <a:tr h="6354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MB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1,000 KB (1 million bytes)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high-quality photo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587497"/>
                  </a:ext>
                </a:extLst>
              </a:tr>
              <a:tr h="36314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GB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1,000 MB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full HD movie (about 1–2 hours)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69488299"/>
                  </a:ext>
                </a:extLst>
              </a:tr>
              <a:tr h="6354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TB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1,000 GB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laptop's hard drive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2496852"/>
                  </a:ext>
                </a:extLst>
              </a:tr>
              <a:tr h="6354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PB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1,000 TB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All the data stored in the Library of Congress (estimated)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57508042"/>
                  </a:ext>
                </a:extLst>
              </a:tr>
              <a:tr h="63549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EB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1,000 PB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Nearly all data generated globally in a day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258879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BDC4BCF-E9F0-345D-E1F5-BE4F921E2484}"/>
              </a:ext>
            </a:extLst>
          </p:cNvPr>
          <p:cNvSpPr txBox="1"/>
          <p:nvPr/>
        </p:nvSpPr>
        <p:spPr>
          <a:xfrm>
            <a:off x="6126480" y="660142"/>
            <a:ext cx="6096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 Petabyte (PB)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1,000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Terabytes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1 million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Gigabytes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 Enough to store 13.3 years of HD video non-stop!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 Exabyte (EB)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1,000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Petabytes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= 1 billion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Gigabytes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→ Equivalent to about 250 million DVDs of data.</a:t>
            </a:r>
          </a:p>
        </p:txBody>
      </p:sp>
    </p:spTree>
    <p:extLst>
      <p:ext uri="{BB962C8B-B14F-4D97-AF65-F5344CB8AC3E}">
        <p14:creationId xmlns:p14="http://schemas.microsoft.com/office/powerpoint/2010/main" val="177813697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{BC6ED942-DC75-4FA5-A621-A6CF66BF4A31}tf22712842_win32</Template>
  <TotalTime>196</TotalTime>
  <Words>1923</Words>
  <Application>Microsoft Office PowerPoint</Application>
  <PresentationFormat>Widescreen</PresentationFormat>
  <Paragraphs>277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Bookman Old Style</vt:lpstr>
      <vt:lpstr>Calibri</vt:lpstr>
      <vt:lpstr>Franklin Gothic Book</vt:lpstr>
      <vt:lpstr>Platypi Medium</vt:lpstr>
      <vt:lpstr>Times New Roman</vt:lpstr>
      <vt:lpstr>Wingdings</vt:lpstr>
      <vt:lpstr>Custom</vt:lpstr>
      <vt:lpstr>Big Data  Analysis </vt:lpstr>
      <vt:lpstr>Introduction to Big Data</vt:lpstr>
      <vt:lpstr>Unlocking the Power of Big Data</vt:lpstr>
      <vt:lpstr>Traditional Data Vs Big Data</vt:lpstr>
      <vt:lpstr>Companies</vt:lpstr>
      <vt:lpstr>Companies</vt:lpstr>
      <vt:lpstr>Companies</vt:lpstr>
      <vt:lpstr>Instagram and Big Data</vt:lpstr>
      <vt:lpstr>Data Size Units</vt:lpstr>
      <vt:lpstr>Big Data File Types by Content Type</vt:lpstr>
      <vt:lpstr>Big Data File Types by Content Type</vt:lpstr>
      <vt:lpstr>Big Data Application Sectors</vt:lpstr>
      <vt:lpstr>Big Data Application Sectors</vt:lpstr>
      <vt:lpstr>Big Data Application Sectors</vt:lpstr>
      <vt:lpstr>Big Data Application Sectors</vt:lpstr>
      <vt:lpstr>Big Data Application Sectors</vt:lpstr>
      <vt:lpstr>Big Data Application Sectors</vt:lpstr>
      <vt:lpstr>Evolution of data management from traditional databases to modern solutions</vt:lpstr>
      <vt:lpstr>Evolution of data management from traditional databases to modern solutions</vt:lpstr>
      <vt:lpstr>Evolution of data management from traditional databases to modern solutions</vt:lpstr>
      <vt:lpstr>Evolution of data management from traditional databases to modern solutions</vt:lpstr>
      <vt:lpstr>Structuring Big Data:</vt:lpstr>
      <vt:lpstr>1. Structured Data</vt:lpstr>
      <vt:lpstr>2. Semi-Structured Data</vt:lpstr>
      <vt:lpstr>3. Unstructured Data</vt:lpstr>
      <vt:lpstr>Big Data Characteristics</vt:lpstr>
      <vt:lpstr>1) Volume</vt:lpstr>
      <vt:lpstr>2) Variety</vt:lpstr>
      <vt:lpstr>3) Veracity</vt:lpstr>
      <vt:lpstr>4) Value</vt:lpstr>
      <vt:lpstr>5) Velocity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Vankani Arjun Bakulbhai</dc:creator>
  <cp:lastModifiedBy>Vankani Arjun Bakulbhai</cp:lastModifiedBy>
  <cp:revision>17</cp:revision>
  <dcterms:created xsi:type="dcterms:W3CDTF">2025-07-10T04:02:54Z</dcterms:created>
  <dcterms:modified xsi:type="dcterms:W3CDTF">2025-08-21T16:55:41Z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